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D5E2E4"/>
          </a:solidFill>
        </a:fill>
      </a:tcStyle>
    </a:wholeTbl>
    <a:band2H>
      <a:tcTxStyle b="def" i="def"/>
      <a:tcStyle>
        <a:tcBdr/>
        <a:fill>
          <a:solidFill>
            <a:srgbClr val="EBF1F2"/>
          </a:solidFill>
        </a:fill>
      </a:tcStyle>
    </a:band2H>
    <a:firstCol>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firstCol>
    <a:la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lastRow>
    <a:fir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firstRow>
  </a:tblStyle>
  <a:tblStyle styleId="{C7B018BB-80A7-4F77-B60F-C8B233D01FF8}"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F1DDCB"/>
          </a:solidFill>
        </a:fill>
      </a:tcStyle>
    </a:wholeTbl>
    <a:band2H>
      <a:tcTxStyle b="def" i="def"/>
      <a:tcStyle>
        <a:tcBdr/>
        <a:fill>
          <a:solidFill>
            <a:srgbClr val="F8EFE7"/>
          </a:solidFill>
        </a:fill>
      </a:tcStyle>
    </a:band2H>
    <a:firstCol>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firstCol>
    <a:la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lastRow>
    <a:fir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3"/>
          </a:solidFill>
        </a:fill>
      </a:tcStyle>
    </a:firstRow>
  </a:tblStyle>
  <a:tblStyle styleId="{EEE7283C-3CF3-47DC-8721-378D4A62B228}"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D1D3D7"/>
          </a:solidFill>
        </a:fill>
      </a:tcStyle>
    </a:wholeTbl>
    <a:band2H>
      <a:tcTxStyle b="def" i="def"/>
      <a:tcStyle>
        <a:tcBdr/>
        <a:fill>
          <a:solidFill>
            <a:srgbClr val="E9EAEC"/>
          </a:solidFill>
        </a:fill>
      </a:tcStyle>
    </a:band2H>
    <a:firstCol>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firstCol>
    <a:la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lastRow>
    <a:fir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6"/>
          </a:solidFill>
        </a:fill>
      </a:tcStyle>
    </a:firstRow>
  </a:tblStyle>
  <a:tblStyle styleId="{CF821DB8-F4EB-4A41-A1BA-3FCAFE7338EE}" styleName="">
    <a:tblBg/>
    <a:wholeTbl>
      <a:tcTxStyle b="off" i="off">
        <a:font>
          <a:latin typeface="Gill Sans Light"/>
          <a:ea typeface="Gill Sans Light"/>
          <a:cs typeface="Gill Sans Light"/>
        </a:font>
        <a:srgbClr val="53535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340053"/>
          </a:solidFill>
        </a:fill>
      </a:tcStyle>
    </a:band2H>
    <a:firstCol>
      <a:tcTxStyle b="on" i="off">
        <a:font>
          <a:latin typeface="Gill Sans"/>
          <a:ea typeface="Gill Sans"/>
          <a:cs typeface="Gill Sans"/>
        </a:font>
        <a:srgbClr val="34005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a:ea typeface="Gill Sans"/>
          <a:cs typeface="Gill Sans"/>
        </a:font>
        <a:srgbClr val="535353"/>
      </a:tcTxStyle>
      <a:tcStyle>
        <a:tcBdr>
          <a:left>
            <a:ln w="12700" cap="flat">
              <a:noFill/>
              <a:miter lim="400000"/>
            </a:ln>
          </a:left>
          <a:right>
            <a:ln w="12700" cap="flat">
              <a:noFill/>
              <a:miter lim="400000"/>
            </a:ln>
          </a:right>
          <a:top>
            <a:ln w="50800" cap="flat">
              <a:solidFill>
                <a:srgbClr val="535353"/>
              </a:solidFill>
              <a:prstDash val="solid"/>
              <a:round/>
            </a:ln>
          </a:top>
          <a:bottom>
            <a:ln w="25400" cap="flat">
              <a:solidFill>
                <a:srgbClr val="535353"/>
              </a:solidFill>
              <a:prstDash val="solid"/>
              <a:round/>
            </a:ln>
          </a:bottom>
          <a:insideH>
            <a:ln w="12700" cap="flat">
              <a:noFill/>
              <a:miter lim="400000"/>
            </a:ln>
          </a:insideH>
          <a:insideV>
            <a:ln w="12700" cap="flat">
              <a:noFill/>
              <a:miter lim="400000"/>
            </a:ln>
          </a:insideV>
        </a:tcBdr>
        <a:fill>
          <a:solidFill>
            <a:srgbClr val="340053"/>
          </a:solidFill>
        </a:fill>
      </a:tcStyle>
    </a:lastRow>
    <a:firstRow>
      <a:tcTxStyle b="on" i="off">
        <a:font>
          <a:latin typeface="Gill Sans"/>
          <a:ea typeface="Gill Sans"/>
          <a:cs typeface="Gill Sans"/>
        </a:font>
        <a:srgbClr val="340053"/>
      </a:tcTxStyle>
      <a:tcStyle>
        <a:tcBdr>
          <a:left>
            <a:ln w="12700" cap="flat">
              <a:noFill/>
              <a:miter lim="400000"/>
            </a:ln>
          </a:left>
          <a:right>
            <a:ln w="12700" cap="flat">
              <a:noFill/>
              <a:miter lim="400000"/>
            </a:ln>
          </a:right>
          <a:top>
            <a:ln w="25400" cap="flat">
              <a:solidFill>
                <a:srgbClr val="535353"/>
              </a:solidFill>
              <a:prstDash val="solid"/>
              <a:round/>
            </a:ln>
          </a:top>
          <a:bottom>
            <a:ln w="25400" cap="flat">
              <a:solidFill>
                <a:srgbClr val="53535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ill Sans Light"/>
          <a:ea typeface="Gill Sans Light"/>
          <a:cs typeface="Gill Sans Light"/>
        </a:font>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CFCFCF"/>
          </a:solidFill>
        </a:fill>
      </a:tcStyle>
    </a:wholeTbl>
    <a:band2H>
      <a:tcTxStyle b="def" i="def"/>
      <a:tcStyle>
        <a:tcBdr/>
        <a:fill>
          <a:solidFill>
            <a:srgbClr val="E9E9E9"/>
          </a:solidFill>
        </a:fill>
      </a:tcStyle>
    </a:band2H>
    <a:firstCol>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firstCol>
    <a:la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lastRow>
    <a:firstRow>
      <a:tcTxStyle b="on" i="off">
        <a:font>
          <a:latin typeface="Gill Sans"/>
          <a:ea typeface="Gill Sans"/>
          <a:cs typeface="Gill Sans"/>
        </a:font>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535353"/>
          </a:solidFill>
        </a:fill>
      </a:tcStyle>
    </a:firstRow>
  </a:tblStyle>
  <a:tblStyle styleId="{2708684C-4D16-4618-839F-0558EEFCDFE6}" styleName="">
    <a:tblBg/>
    <a:wholeTbl>
      <a:tcTxStyle b="off" i="off">
        <a:font>
          <a:latin typeface="Gill Sans Light"/>
          <a:ea typeface="Gill Sans Light"/>
          <a:cs typeface="Gill Sans Light"/>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solidFill>
            <a:srgbClr val="535353">
              <a:alpha val="20000"/>
            </a:srgbClr>
          </a:solidFill>
        </a:fill>
      </a:tcStyle>
    </a:wholeTbl>
    <a:band2H>
      <a:tcTxStyle b="def" i="def"/>
      <a:tcStyle>
        <a:tcBdr/>
        <a:fill>
          <a:solidFill>
            <a:srgbClr val="FFFFFF"/>
          </a:solidFill>
        </a:fill>
      </a:tcStyle>
    </a:band2H>
    <a:firstCol>
      <a:tcTxStyle b="on" i="off">
        <a:font>
          <a:latin typeface="Gill Sans"/>
          <a:ea typeface="Gill Sans"/>
          <a:cs typeface="Gill Sans"/>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solidFill>
            <a:srgbClr val="535353">
              <a:alpha val="20000"/>
            </a:srgbClr>
          </a:solidFill>
        </a:fill>
      </a:tcStyle>
    </a:firstCol>
    <a:lastRow>
      <a:tcTxStyle b="on" i="off">
        <a:font>
          <a:latin typeface="Gill Sans"/>
          <a:ea typeface="Gill Sans"/>
          <a:cs typeface="Gill Sans"/>
        </a:font>
        <a:srgbClr val="535353"/>
      </a:tcTxStyle>
      <a:tcStyle>
        <a:tcBdr>
          <a:left>
            <a:ln w="12700" cap="flat">
              <a:solidFill>
                <a:srgbClr val="535353"/>
              </a:solidFill>
              <a:prstDash val="solid"/>
              <a:round/>
            </a:ln>
          </a:left>
          <a:right>
            <a:ln w="12700" cap="flat">
              <a:solidFill>
                <a:srgbClr val="535353"/>
              </a:solidFill>
              <a:prstDash val="solid"/>
              <a:round/>
            </a:ln>
          </a:right>
          <a:top>
            <a:ln w="50800" cap="flat">
              <a:solidFill>
                <a:srgbClr val="535353"/>
              </a:solidFill>
              <a:prstDash val="solid"/>
              <a:round/>
            </a:ln>
          </a:top>
          <a:bottom>
            <a:ln w="127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noFill/>
        </a:fill>
      </a:tcStyle>
    </a:lastRow>
    <a:firstRow>
      <a:tcTxStyle b="on" i="off">
        <a:font>
          <a:latin typeface="Gill Sans"/>
          <a:ea typeface="Gill Sans"/>
          <a:cs typeface="Gill Sans"/>
        </a:font>
        <a:srgbClr val="535353"/>
      </a:tcTxStyle>
      <a:tcStyle>
        <a:tcBdr>
          <a:left>
            <a:ln w="12700" cap="flat">
              <a:solidFill>
                <a:srgbClr val="535353"/>
              </a:solidFill>
              <a:prstDash val="solid"/>
              <a:round/>
            </a:ln>
          </a:left>
          <a:right>
            <a:ln w="12700" cap="flat">
              <a:solidFill>
                <a:srgbClr val="535353"/>
              </a:solidFill>
              <a:prstDash val="solid"/>
              <a:round/>
            </a:ln>
          </a:right>
          <a:top>
            <a:ln w="12700" cap="flat">
              <a:solidFill>
                <a:srgbClr val="535353"/>
              </a:solidFill>
              <a:prstDash val="solid"/>
              <a:round/>
            </a:ln>
          </a:top>
          <a:bottom>
            <a:ln w="25400" cap="flat">
              <a:solidFill>
                <a:srgbClr val="535353"/>
              </a:solidFill>
              <a:prstDash val="solid"/>
              <a:round/>
            </a:ln>
          </a:bottom>
          <a:insideH>
            <a:ln w="12700" cap="flat">
              <a:solidFill>
                <a:srgbClr val="535353"/>
              </a:solidFill>
              <a:prstDash val="solid"/>
              <a:round/>
            </a:ln>
          </a:insideH>
          <a:insideV>
            <a:ln w="12700" cap="flat">
              <a:solidFill>
                <a:srgbClr val="535353"/>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355600" y="2044700"/>
            <a:ext cx="12293600" cy="3238500"/>
          </a:xfrm>
          <a:prstGeom prst="rect">
            <a:avLst/>
          </a:prstGeom>
        </p:spPr>
        <p:txBody>
          <a:bodyPr anchor="b"/>
          <a:lstStyle/>
          <a:p>
            <a:pPr/>
            <a:r>
              <a:t>Title Text</a:t>
            </a:r>
          </a:p>
        </p:txBody>
      </p:sp>
      <p:sp>
        <p:nvSpPr>
          <p:cNvPr id="12" name="Body Level One…"/>
          <p:cNvSpPr txBox="1"/>
          <p:nvPr>
            <p:ph type="body" sz="quarter"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1270000" y="5689600"/>
            <a:ext cx="10464800" cy="508000"/>
          </a:xfrm>
          <a:prstGeom prst="rect">
            <a:avLst/>
          </a:prstGeom>
        </p:spPr>
        <p:txBody>
          <a:bodyPr anchor="t"/>
          <a:lstStyle>
            <a:lvl1pPr marL="0" indent="0" algn="ctr">
              <a:lnSpc>
                <a:spcPct val="100000"/>
              </a:lnSpc>
              <a:spcBef>
                <a:spcPts val="0"/>
              </a:spcBef>
              <a:buSzTx/>
              <a:buNone/>
              <a:defRPr sz="2800"/>
            </a:lvl1pPr>
            <a:lvl2pPr marL="749968" indent="-318168" algn="ctr">
              <a:lnSpc>
                <a:spcPct val="100000"/>
              </a:lnSpc>
              <a:spcBef>
                <a:spcPts val="0"/>
              </a:spcBef>
              <a:defRPr sz="2800"/>
            </a:lvl2pPr>
            <a:lvl3pPr marL="1181768" indent="-318168" algn="ctr">
              <a:lnSpc>
                <a:spcPct val="100000"/>
              </a:lnSpc>
              <a:spcBef>
                <a:spcPts val="0"/>
              </a:spcBef>
              <a:defRPr sz="2800"/>
            </a:lvl3pPr>
            <a:lvl4pPr marL="1613568" indent="-318168" algn="ctr">
              <a:lnSpc>
                <a:spcPct val="100000"/>
              </a:lnSpc>
              <a:spcBef>
                <a:spcPts val="0"/>
              </a:spcBef>
              <a:defRPr sz="2800"/>
            </a:lvl4pPr>
            <a:lvl5pPr marL="2045368" indent="-318168" algn="ctr">
              <a:lnSpc>
                <a:spcPct val="100000"/>
              </a:lnSpc>
              <a:spcBef>
                <a:spcPts val="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13"/>
          </p:nvPr>
        </p:nvSpPr>
        <p:spPr>
          <a:xfrm>
            <a:off x="1270000" y="4152900"/>
            <a:ext cx="10464800" cy="647700"/>
          </a:xfrm>
          <a:prstGeom prst="rect">
            <a:avLst/>
          </a:prstGeom>
        </p:spPr>
        <p:txBody>
          <a:bodyPr/>
          <a:lstStyle/>
          <a:p>
            <a:pPr marL="0" indent="0" algn="ctr">
              <a:lnSpc>
                <a:spcPct val="100000"/>
              </a:lnSpc>
              <a:spcBef>
                <a:spcPts val="0"/>
              </a:spcBef>
              <a:buSzTx/>
              <a:buNone/>
              <a:defRPr sz="3800"/>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346200" y="520700"/>
            <a:ext cx="10388600" cy="5860237"/>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908800"/>
            <a:ext cx="10464800" cy="12827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355600" y="3251200"/>
            <a:ext cx="12293600" cy="32385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05600" y="609600"/>
            <a:ext cx="5359400" cy="7759700"/>
          </a:xfrm>
          <a:prstGeom prst="rect">
            <a:avLst/>
          </a:prstGeom>
        </p:spPr>
        <p:txBody>
          <a:bodyPr lIns="91439" tIns="45719" rIns="91439" bIns="45719" anchor="t">
            <a:noAutofit/>
          </a:bodyPr>
          <a:lstStyle/>
          <a:p>
            <a:pPr/>
          </a:p>
        </p:txBody>
      </p:sp>
      <p:sp>
        <p:nvSpPr>
          <p:cNvPr id="39" name="Title Text"/>
          <p:cNvSpPr txBox="1"/>
          <p:nvPr>
            <p:ph type="title"/>
          </p:nvPr>
        </p:nvSpPr>
        <p:spPr>
          <a:xfrm>
            <a:off x="355600" y="1016000"/>
            <a:ext cx="5892800" cy="3886200"/>
          </a:xfrm>
          <a:prstGeom prst="rect">
            <a:avLst/>
          </a:prstGeom>
        </p:spPr>
        <p:txBody>
          <a:bodyPr anchor="b"/>
          <a:lstStyle/>
          <a:p>
            <a:pPr/>
            <a:r>
              <a:t>Title Text</a:t>
            </a:r>
          </a:p>
        </p:txBody>
      </p:sp>
      <p:sp>
        <p:nvSpPr>
          <p:cNvPr id="40" name="Body Level One…"/>
          <p:cNvSpPr txBox="1"/>
          <p:nvPr>
            <p:ph type="body" sz="quarter" idx="1"/>
          </p:nvPr>
        </p:nvSpPr>
        <p:spPr>
          <a:xfrm>
            <a:off x="355600" y="4889500"/>
            <a:ext cx="5892800" cy="38862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870700" y="2781300"/>
            <a:ext cx="5283200" cy="61849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355600" y="2730500"/>
            <a:ext cx="5892800" cy="6299200"/>
          </a:xfrm>
          <a:prstGeom prst="rect">
            <a:avLst/>
          </a:prstGeom>
        </p:spPr>
        <p:txBody>
          <a:bodyPr/>
          <a:lstStyle>
            <a:lvl1pPr marL="431800" indent="-431800">
              <a:lnSpc>
                <a:spcPct val="100000"/>
              </a:lnSpc>
              <a:spcBef>
                <a:spcPts val="3800"/>
              </a:spcBef>
              <a:defRPr sz="3800"/>
            </a:lvl1pPr>
            <a:lvl2pPr marL="863600" indent="-431800">
              <a:lnSpc>
                <a:spcPct val="100000"/>
              </a:lnSpc>
              <a:spcBef>
                <a:spcPts val="3800"/>
              </a:spcBef>
              <a:defRPr sz="3800"/>
            </a:lvl2pPr>
            <a:lvl3pPr marL="1295400" indent="-431800">
              <a:lnSpc>
                <a:spcPct val="100000"/>
              </a:lnSpc>
              <a:spcBef>
                <a:spcPts val="3800"/>
              </a:spcBef>
              <a:defRPr sz="3800"/>
            </a:lvl3pPr>
            <a:lvl4pPr marL="1727200" indent="-431800">
              <a:lnSpc>
                <a:spcPct val="100000"/>
              </a:lnSpc>
              <a:spcBef>
                <a:spcPts val="3800"/>
              </a:spcBef>
              <a:defRPr sz="3800"/>
            </a:lvl4pPr>
            <a:lvl5pPr marL="2159000" indent="-431800">
              <a:lnSpc>
                <a:spcPct val="100000"/>
              </a:lnSpc>
              <a:spcBef>
                <a:spcPts val="38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762000"/>
            <a:ext cx="11468100" cy="82169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quarter" idx="13"/>
          </p:nvPr>
        </p:nvSpPr>
        <p:spPr>
          <a:xfrm>
            <a:off x="6654800" y="5029200"/>
            <a:ext cx="5803900" cy="4216400"/>
          </a:xfrm>
          <a:prstGeom prst="rect">
            <a:avLst/>
          </a:prstGeom>
        </p:spPr>
        <p:txBody>
          <a:bodyPr lIns="91439" tIns="45719" rIns="91439" bIns="45719" anchor="t">
            <a:noAutofit/>
          </a:bodyPr>
          <a:lstStyle/>
          <a:p>
            <a:pPr/>
          </a:p>
        </p:txBody>
      </p:sp>
      <p:sp>
        <p:nvSpPr>
          <p:cNvPr id="84" name="Image"/>
          <p:cNvSpPr/>
          <p:nvPr>
            <p:ph type="pic" sz="quarter" idx="14"/>
          </p:nvPr>
        </p:nvSpPr>
        <p:spPr>
          <a:xfrm>
            <a:off x="6664613" y="508000"/>
            <a:ext cx="5803902" cy="4216400"/>
          </a:xfrm>
          <a:prstGeom prst="rect">
            <a:avLst/>
          </a:prstGeom>
        </p:spPr>
        <p:txBody>
          <a:bodyPr lIns="91439" tIns="45719" rIns="91439" bIns="45719" anchor="t">
            <a:noAutofit/>
          </a:bodyPr>
          <a:lstStyle/>
          <a:p>
            <a:pPr/>
          </a:p>
        </p:txBody>
      </p:sp>
      <p:sp>
        <p:nvSpPr>
          <p:cNvPr id="85" name="2-10-superquadro_1631x2178.jpeg"/>
          <p:cNvSpPr/>
          <p:nvPr>
            <p:ph type="pic" idx="15"/>
          </p:nvPr>
        </p:nvSpPr>
        <p:spPr>
          <a:xfrm>
            <a:off x="533400" y="508000"/>
            <a:ext cx="5808232" cy="8737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271000"/>
            <a:ext cx="342901" cy="3556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1pPr>
      <a:lvl2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2pPr>
      <a:lvl3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3pPr>
      <a:lvl4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4pPr>
      <a:lvl5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5pPr>
      <a:lvl6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6pPr>
      <a:lvl7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7pPr>
      <a:lvl8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8pPr>
      <a:lvl9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9pPr>
    </p:titleStyle>
    <p:bodyStyle>
      <a:lvl1pPr marL="5207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1pPr>
      <a:lvl2pPr marL="10414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2pPr>
      <a:lvl3pPr marL="15621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3pPr>
      <a:lvl4pPr marL="20828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4pPr>
      <a:lvl5pPr marL="26035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5pPr>
      <a:lvl6pPr marL="26817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6pPr>
      <a:lvl7pPr marL="31135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7pPr>
      <a:lvl8pPr marL="35453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8pPr>
      <a:lvl9pPr marL="3977105" marR="0" indent="-522705"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brewerydb.com/" TargetMode="External"/><Relationship Id="rId3" Type="http://schemas.openxmlformats.org/officeDocument/2006/relationships/image" Target="../media/image13.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1.png"/><Relationship Id="rId4"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raftbeerinsandiego.com/blog/2019/1/7/how-many-breweries-in-san-diego-january-2019-edition" TargetMode="External"/><Relationship Id="rId3" Type="http://schemas.openxmlformats.org/officeDocument/2006/relationships/hyperlink" Target="https://worldtechscene.com/san-diegos-tech-scene-not-like-silicon-valleythank-god/" TargetMode="External"/><Relationship Id="rId4" Type="http://schemas.openxmlformats.org/officeDocument/2006/relationships/hyperlink" Target="https://www.sdbeer.com/" TargetMode="External"/><Relationship Id="rId5" Type="http://schemas.openxmlformats.org/officeDocument/2006/relationships/hyperlink" Target="https://www.sandiegobusiness.org/our-economy/craft-beer" TargetMode="External"/><Relationship Id="rId6" Type="http://schemas.openxmlformats.org/officeDocument/2006/relationships/hyperlink" Target="https://www.womenscraftbeercollective.com/" TargetMode="External"/><Relationship Id="rId7" Type="http://schemas.openxmlformats.org/officeDocument/2006/relationships/image" Target="../media/image4.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untappd.com/" TargetMode="External"/><Relationship Id="rId3" Type="http://schemas.openxmlformats.org/officeDocument/2006/relationships/hyperlink" Target="https://www.taphunter.com/" TargetMode="External"/><Relationship Id="rId4" Type="http://schemas.openxmlformats.org/officeDocument/2006/relationships/hyperlink" Target="https://www.beeradvocate.com/" TargetMode="External"/><Relationship Id="rId5" Type="http://schemas.openxmlformats.org/officeDocument/2006/relationships/image" Target="../media/image5.tif"/><Relationship Id="rId6"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 Id="rId3" Type="http://schemas.openxmlformats.org/officeDocument/2006/relationships/image" Target="../media/image7.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 Id="rId3" Type="http://schemas.openxmlformats.org/officeDocument/2006/relationships/image" Target="../media/image9.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4B4B4"/>
        </a:solidFill>
      </p:bgPr>
    </p:bg>
    <p:spTree>
      <p:nvGrpSpPr>
        <p:cNvPr id="1" name=""/>
        <p:cNvGrpSpPr/>
        <p:nvPr/>
      </p:nvGrpSpPr>
      <p:grpSpPr>
        <a:xfrm>
          <a:off x="0" y="0"/>
          <a:ext cx="0" cy="0"/>
          <a:chOff x="0" y="0"/>
          <a:chExt cx="0" cy="0"/>
        </a:xfrm>
      </p:grpSpPr>
      <p:sp>
        <p:nvSpPr>
          <p:cNvPr id="119" name="Six-Pic"/>
          <p:cNvSpPr txBox="1"/>
          <p:nvPr>
            <p:ph type="ctrTitle"/>
          </p:nvPr>
        </p:nvSpPr>
        <p:spPr>
          <a:xfrm>
            <a:off x="355600" y="564435"/>
            <a:ext cx="12293600" cy="2022825"/>
          </a:xfrm>
          <a:prstGeom prst="rect">
            <a:avLst/>
          </a:prstGeom>
          <a:effectLst>
            <a:outerShdw sx="100000" sy="100000" kx="0" ky="0" algn="b" rotWithShape="0" blurRad="190500" dist="8455" dir="5400000">
              <a:srgbClr val="000000"/>
            </a:outerShdw>
          </a:effectLst>
        </p:spPr>
        <p:txBody>
          <a:bodyPr/>
          <a:lstStyle>
            <a:lvl1pPr>
              <a:defRPr sz="12700">
                <a:solidFill>
                  <a:srgbClr val="DD131A"/>
                </a:solidFill>
              </a:defRPr>
            </a:lvl1pPr>
          </a:lstStyle>
          <a:p>
            <a:pPr/>
            <a:r>
              <a:t>Six-Pic</a:t>
            </a:r>
          </a:p>
        </p:txBody>
      </p:sp>
      <p:sp>
        <p:nvSpPr>
          <p:cNvPr id="120" name="The Beer Labeler App that connects you to your favorite beverage"/>
          <p:cNvSpPr txBox="1"/>
          <p:nvPr>
            <p:ph type="subTitle" sz="quarter" idx="1"/>
          </p:nvPr>
        </p:nvSpPr>
        <p:spPr>
          <a:xfrm>
            <a:off x="355600" y="7391400"/>
            <a:ext cx="12293600" cy="1295400"/>
          </a:xfrm>
          <a:prstGeom prst="rect">
            <a:avLst/>
          </a:prstGeom>
        </p:spPr>
        <p:txBody>
          <a:bodyPr/>
          <a:lstStyle>
            <a:lvl1pPr>
              <a:defRPr b="1">
                <a:solidFill>
                  <a:srgbClr val="5D64AE"/>
                </a:solidFill>
                <a:latin typeface="Gill Sans"/>
                <a:ea typeface="Gill Sans"/>
                <a:cs typeface="Gill Sans"/>
                <a:sym typeface="Gill Sans"/>
              </a:defRPr>
            </a:lvl1pPr>
          </a:lstStyle>
          <a:p>
            <a:pPr/>
            <a:r>
              <a:t>The Beer Labeler App that connects you to your favorite beverage</a:t>
            </a:r>
          </a:p>
        </p:txBody>
      </p:sp>
      <p:pic>
        <p:nvPicPr>
          <p:cNvPr id="121" name="Image" descr="Image"/>
          <p:cNvPicPr>
            <a:picLocks noChangeAspect="1"/>
          </p:cNvPicPr>
          <p:nvPr/>
        </p:nvPicPr>
        <p:blipFill>
          <a:blip r:embed="rId2">
            <a:extLst/>
          </a:blip>
          <a:stretch>
            <a:fillRect/>
          </a:stretch>
        </p:blipFill>
        <p:spPr>
          <a:xfrm>
            <a:off x="3636247" y="2971966"/>
            <a:ext cx="5732305" cy="380966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4B4B4"/>
        </a:solidFill>
      </p:bgPr>
    </p:bg>
    <p:spTree>
      <p:nvGrpSpPr>
        <p:cNvPr id="1" name=""/>
        <p:cNvGrpSpPr/>
        <p:nvPr/>
      </p:nvGrpSpPr>
      <p:grpSpPr>
        <a:xfrm>
          <a:off x="0" y="0"/>
          <a:ext cx="0" cy="0"/>
          <a:chOff x="0" y="0"/>
          <a:chExt cx="0" cy="0"/>
        </a:xfrm>
      </p:grpSpPr>
      <p:sp>
        <p:nvSpPr>
          <p:cNvPr id="164" name="Results"/>
          <p:cNvSpPr txBox="1"/>
          <p:nvPr>
            <p:ph type="title"/>
          </p:nvPr>
        </p:nvSpPr>
        <p:spPr>
          <a:xfrm>
            <a:off x="355600" y="253998"/>
            <a:ext cx="12293600" cy="1391050"/>
          </a:xfrm>
          <a:prstGeom prst="rect">
            <a:avLst/>
          </a:prstGeom>
          <a:effectLst>
            <a:outerShdw sx="100000" sy="100000" kx="0" ky="0" algn="b" rotWithShape="0" blurRad="63500" dist="25400" dir="5400000">
              <a:srgbClr val="000000">
                <a:alpha val="50000"/>
              </a:srgbClr>
            </a:outerShdw>
          </a:effectLst>
        </p:spPr>
        <p:txBody>
          <a:bodyPr/>
          <a:lstStyle>
            <a:lvl1pPr>
              <a:defRPr>
                <a:solidFill>
                  <a:srgbClr val="FF1C12"/>
                </a:solidFill>
              </a:defRPr>
            </a:lvl1pPr>
          </a:lstStyle>
          <a:p>
            <a:pPr/>
            <a:r>
              <a:t>Results</a:t>
            </a:r>
          </a:p>
        </p:txBody>
      </p:sp>
      <p:sp>
        <p:nvSpPr>
          <p:cNvPr id="165" name="The model shows stability and accuracy when classifying the twelve beers…"/>
          <p:cNvSpPr txBox="1"/>
          <p:nvPr>
            <p:ph type="body" idx="1"/>
          </p:nvPr>
        </p:nvSpPr>
        <p:spPr>
          <a:xfrm>
            <a:off x="355600" y="4618930"/>
            <a:ext cx="12293600" cy="4258371"/>
          </a:xfrm>
          <a:prstGeom prst="rect">
            <a:avLst/>
          </a:prstGeom>
        </p:spPr>
        <p:txBody>
          <a:bodyPr/>
          <a:lstStyle/>
          <a:p>
            <a:pPr marL="364488" indent="-364488" defTabSz="408940">
              <a:spcBef>
                <a:spcPts val="3200"/>
              </a:spcBef>
              <a:defRPr sz="3200">
                <a:solidFill>
                  <a:srgbClr val="383EC3"/>
                </a:solidFill>
              </a:defRPr>
            </a:pPr>
            <a:r>
              <a:t>The model shows stability and accuracy when classifying the twelve beers</a:t>
            </a:r>
          </a:p>
          <a:p>
            <a:pPr marL="364488" indent="-364488" defTabSz="408940">
              <a:spcBef>
                <a:spcPts val="3200"/>
              </a:spcBef>
              <a:defRPr sz="3200">
                <a:solidFill>
                  <a:srgbClr val="383EC3"/>
                </a:solidFill>
              </a:defRPr>
            </a:pPr>
            <a:r>
              <a:t>When tested on a holdout group from the original images, the model showed 13% accuracy</a:t>
            </a:r>
          </a:p>
          <a:p>
            <a:pPr marL="364488" indent="-364488" defTabSz="408940">
              <a:spcBef>
                <a:spcPts val="3200"/>
              </a:spcBef>
              <a:defRPr sz="3200">
                <a:solidFill>
                  <a:srgbClr val="383EC3"/>
                </a:solidFill>
              </a:defRPr>
            </a:pPr>
            <a:r>
              <a:t>While the model is not nearly accurate enough for production, the Twelve Packs shows that with more testing, the Six-Pic could be a successful image classification platform  </a:t>
            </a:r>
          </a:p>
        </p:txBody>
      </p:sp>
      <p:pic>
        <p:nvPicPr>
          <p:cNvPr id="166" name="Image" descr="Image"/>
          <p:cNvPicPr>
            <a:picLocks noChangeAspect="1"/>
          </p:cNvPicPr>
          <p:nvPr/>
        </p:nvPicPr>
        <p:blipFill>
          <a:blip r:embed="rId2">
            <a:extLst/>
          </a:blip>
          <a:stretch>
            <a:fillRect/>
          </a:stretch>
        </p:blipFill>
        <p:spPr>
          <a:xfrm>
            <a:off x="1592169" y="1465983"/>
            <a:ext cx="9820462" cy="286880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4B4B4"/>
        </a:solidFill>
      </p:bgPr>
    </p:bg>
    <p:spTree>
      <p:nvGrpSpPr>
        <p:cNvPr id="1" name=""/>
        <p:cNvGrpSpPr/>
        <p:nvPr/>
      </p:nvGrpSpPr>
      <p:grpSpPr>
        <a:xfrm>
          <a:off x="0" y="0"/>
          <a:ext cx="0" cy="0"/>
          <a:chOff x="0" y="0"/>
          <a:chExt cx="0" cy="0"/>
        </a:xfrm>
      </p:grpSpPr>
      <p:sp>
        <p:nvSpPr>
          <p:cNvPr id="168" name="Results"/>
          <p:cNvSpPr txBox="1"/>
          <p:nvPr>
            <p:ph type="title"/>
          </p:nvPr>
        </p:nvSpPr>
        <p:spPr>
          <a:xfrm>
            <a:off x="355600" y="253999"/>
            <a:ext cx="12293600" cy="1701257"/>
          </a:xfrm>
          <a:prstGeom prst="rect">
            <a:avLst/>
          </a:prstGeom>
          <a:effectLst>
            <a:outerShdw sx="100000" sy="100000" kx="0" ky="0" algn="b" rotWithShape="0" blurRad="63500" dist="25400" dir="5400000">
              <a:srgbClr val="000000">
                <a:alpha val="50000"/>
              </a:srgbClr>
            </a:outerShdw>
          </a:effectLst>
        </p:spPr>
        <p:txBody>
          <a:bodyPr/>
          <a:lstStyle>
            <a:lvl1pPr>
              <a:defRPr>
                <a:solidFill>
                  <a:srgbClr val="FF0003"/>
                </a:solidFill>
              </a:defRPr>
            </a:lvl1pPr>
          </a:lstStyle>
          <a:p>
            <a:pPr/>
            <a:r>
              <a:t>Results</a:t>
            </a:r>
          </a:p>
        </p:txBody>
      </p:sp>
      <p:sp>
        <p:nvSpPr>
          <p:cNvPr id="169" name="When tested on an iPhone image of Stone Delicious from the web, the model was able to classify the image as Stone Delicious and return the following information from BreweryDB’s API:…"/>
          <p:cNvSpPr txBox="1"/>
          <p:nvPr>
            <p:ph type="body" idx="1"/>
          </p:nvPr>
        </p:nvSpPr>
        <p:spPr>
          <a:xfrm>
            <a:off x="355599" y="1930399"/>
            <a:ext cx="8082858" cy="7295607"/>
          </a:xfrm>
          <a:prstGeom prst="rect">
            <a:avLst/>
          </a:prstGeom>
        </p:spPr>
        <p:txBody>
          <a:bodyPr/>
          <a:lstStyle/>
          <a:p>
            <a:pPr marL="425411" indent="-425411" defTabSz="477291">
              <a:spcBef>
                <a:spcPts val="3600"/>
              </a:spcBef>
              <a:defRPr sz="3698">
                <a:solidFill>
                  <a:srgbClr val="3D40BF"/>
                </a:solidFill>
              </a:defRPr>
            </a:pPr>
            <a:r>
              <a:t>When tested on an iPhone image of Stone Delicious from the web, the model was able to classify the image as Stone Delicious and return the following information from </a:t>
            </a:r>
            <a:r>
              <a:rPr u="sng">
                <a:solidFill>
                  <a:srgbClr val="0000FF"/>
                </a:solidFill>
                <a:uFill>
                  <a:solidFill>
                    <a:srgbClr val="0000FF"/>
                  </a:solidFill>
                </a:uFill>
                <a:hlinkClick r:id="rId2" invalidUrl="" action="" tgtFrame="" tooltip="" history="1" highlightClick="0" endSnd="0"/>
              </a:rPr>
              <a:t>BreweryDB’s API</a:t>
            </a:r>
            <a:r>
              <a:t>:</a:t>
            </a:r>
          </a:p>
          <a:p>
            <a:pPr marL="0" indent="0" defTabSz="373532">
              <a:lnSpc>
                <a:spcPts val="2600"/>
              </a:lnSpc>
              <a:spcBef>
                <a:spcPts val="0"/>
              </a:spcBef>
              <a:buSzTx/>
              <a:buNone/>
              <a:defRPr sz="1118">
                <a:solidFill>
                  <a:srgbClr val="3D40BF"/>
                </a:solidFill>
                <a:latin typeface="Courier"/>
                <a:ea typeface="Courier"/>
                <a:cs typeface="Courier"/>
                <a:sym typeface="Courier"/>
              </a:defRPr>
            </a:pPr>
            <a:r>
              <a:t>'name': 'Stone Brewing',</a:t>
            </a:r>
          </a:p>
          <a:p>
            <a:pPr marL="0" indent="0" defTabSz="373532">
              <a:lnSpc>
                <a:spcPts val="2600"/>
              </a:lnSpc>
              <a:spcBef>
                <a:spcPts val="0"/>
              </a:spcBef>
              <a:buSzTx/>
              <a:buNone/>
              <a:defRPr sz="1118">
                <a:solidFill>
                  <a:srgbClr val="3D40BF"/>
                </a:solidFill>
                <a:latin typeface="Courier"/>
                <a:ea typeface="Courier"/>
                <a:cs typeface="Courier"/>
                <a:sym typeface="Courier"/>
              </a:defRPr>
            </a:pPr>
            <a:r>
              <a:t>   'nameShortDisplay': 'Stone',</a:t>
            </a:r>
          </a:p>
          <a:p>
            <a:pPr marL="0" indent="0" defTabSz="373532">
              <a:lnSpc>
                <a:spcPts val="2600"/>
              </a:lnSpc>
              <a:spcBef>
                <a:spcPts val="0"/>
              </a:spcBef>
              <a:buSzTx/>
              <a:buNone/>
              <a:defRPr sz="1118">
                <a:solidFill>
                  <a:srgbClr val="3D40BF"/>
                </a:solidFill>
                <a:latin typeface="Courier"/>
                <a:ea typeface="Courier"/>
                <a:cs typeface="Courier"/>
                <a:sym typeface="Courier"/>
              </a:defRPr>
            </a:pPr>
            <a:r>
              <a:t>   'description': 'Founded by Greg Koch and Steve Wagner, Stone Brewing has come a long way since opening up in San Diego, California in 1996. We have been listed on the Inc 500 | 5000 Fastest Growing Private Companies list 12 times, and has been called the "All-time Top Brewery on Planet Earth" by BeerAdvocate magazine twice. Stone Brewing is the ninth-largest craft brewer in the U.S. and with our breweries in Richmond, Virginia &amp; Berlin, Germany, we join artisanal brewers across the world in the quest to show the public that there are more...and better...choices beyond the world of industrial beer.',</a:t>
            </a:r>
          </a:p>
          <a:p>
            <a:pPr marL="0" indent="0" defTabSz="373532">
              <a:lnSpc>
                <a:spcPts val="2600"/>
              </a:lnSpc>
              <a:spcBef>
                <a:spcPts val="0"/>
              </a:spcBef>
              <a:buSzTx/>
              <a:buNone/>
              <a:defRPr sz="1118">
                <a:solidFill>
                  <a:srgbClr val="3D40BF"/>
                </a:solidFill>
                <a:latin typeface="Courier"/>
                <a:ea typeface="Courier"/>
                <a:cs typeface="Courier"/>
                <a:sym typeface="Courier"/>
              </a:defRPr>
            </a:pPr>
            <a:r>
              <a:t>   'website': 'http://www.stonebrewing.com/',</a:t>
            </a:r>
          </a:p>
          <a:p>
            <a:pPr marL="0" indent="0" defTabSz="373532">
              <a:lnSpc>
                <a:spcPts val="2600"/>
              </a:lnSpc>
              <a:spcBef>
                <a:spcPts val="0"/>
              </a:spcBef>
              <a:buSzTx/>
              <a:buNone/>
              <a:defRPr sz="1118">
                <a:solidFill>
                  <a:srgbClr val="3D40BF"/>
                </a:solidFill>
                <a:latin typeface="Courier"/>
                <a:ea typeface="Courier"/>
                <a:cs typeface="Courier"/>
                <a:sym typeface="Courier"/>
              </a:defRPr>
            </a:pPr>
            <a:r>
              <a:t>   'established': ‘1996'</a:t>
            </a:r>
          </a:p>
        </p:txBody>
      </p:sp>
      <p:pic>
        <p:nvPicPr>
          <p:cNvPr id="170" name="Image" descr="Image"/>
          <p:cNvPicPr>
            <a:picLocks noChangeAspect="1"/>
          </p:cNvPicPr>
          <p:nvPr/>
        </p:nvPicPr>
        <p:blipFill>
          <a:blip r:embed="rId3">
            <a:extLst/>
          </a:blip>
          <a:stretch>
            <a:fillRect/>
          </a:stretch>
        </p:blipFill>
        <p:spPr>
          <a:xfrm>
            <a:off x="8833753" y="2374862"/>
            <a:ext cx="3942447" cy="500387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4B4B4"/>
        </a:solidFill>
      </p:bgPr>
    </p:bg>
    <p:spTree>
      <p:nvGrpSpPr>
        <p:cNvPr id="1" name=""/>
        <p:cNvGrpSpPr/>
        <p:nvPr/>
      </p:nvGrpSpPr>
      <p:grpSpPr>
        <a:xfrm>
          <a:off x="0" y="0"/>
          <a:ext cx="0" cy="0"/>
          <a:chOff x="0" y="0"/>
          <a:chExt cx="0" cy="0"/>
        </a:xfrm>
      </p:grpSpPr>
      <p:sp>
        <p:nvSpPr>
          <p:cNvPr id="123" name="The Pitch"/>
          <p:cNvSpPr txBox="1"/>
          <p:nvPr>
            <p:ph type="title"/>
          </p:nvPr>
        </p:nvSpPr>
        <p:spPr>
          <a:prstGeom prst="rect">
            <a:avLst/>
          </a:prstGeom>
          <a:effectLst>
            <a:outerShdw sx="100000" sy="100000" kx="0" ky="0" algn="b" rotWithShape="0" blurRad="190500" dist="8455" dir="5400000">
              <a:srgbClr val="000000"/>
            </a:outerShdw>
          </a:effectLst>
        </p:spPr>
        <p:txBody>
          <a:bodyPr/>
          <a:lstStyle>
            <a:lvl1pPr>
              <a:defRPr>
                <a:solidFill>
                  <a:srgbClr val="E70000"/>
                </a:solidFill>
              </a:defRPr>
            </a:lvl1pPr>
          </a:lstStyle>
          <a:p>
            <a:pPr/>
            <a:r>
              <a:t>The Pitch</a:t>
            </a:r>
          </a:p>
        </p:txBody>
      </p:sp>
      <p:sp>
        <p:nvSpPr>
          <p:cNvPr id="124" name="Six-Pic will allow users to interact with their favorite beers by taking pictures of a beer label on a bottle, can, keg or tap…"/>
          <p:cNvSpPr txBox="1"/>
          <p:nvPr>
            <p:ph type="body" idx="1"/>
          </p:nvPr>
        </p:nvSpPr>
        <p:spPr>
          <a:prstGeom prst="rect">
            <a:avLst/>
          </a:prstGeom>
        </p:spPr>
        <p:txBody>
          <a:bodyPr/>
          <a:lstStyle/>
          <a:p>
            <a:pPr marL="432180" indent="-432180" defTabSz="484886">
              <a:spcBef>
                <a:spcPts val="3800"/>
              </a:spcBef>
              <a:defRPr sz="3800">
                <a:solidFill>
                  <a:srgbClr val="3C42B5"/>
                </a:solidFill>
              </a:defRPr>
            </a:pPr>
            <a:r>
              <a:t>Six-Pic will allow users to interact with their favorite beers by taking pictures of a beer label on a bottle, can, keg or tap</a:t>
            </a:r>
          </a:p>
          <a:p>
            <a:pPr marL="432180" indent="-432180" defTabSz="484886">
              <a:spcBef>
                <a:spcPts val="3800"/>
              </a:spcBef>
              <a:defRPr sz="3800">
                <a:solidFill>
                  <a:srgbClr val="3C42B5"/>
                </a:solidFill>
              </a:defRPr>
            </a:pPr>
            <a:r>
              <a:t>The app will then connect the user to information about the beer: ingredients, flavor profile, and near-by locations where the beer is sold</a:t>
            </a:r>
          </a:p>
          <a:p>
            <a:pPr marL="432180" indent="-432180" defTabSz="484886">
              <a:spcBef>
                <a:spcPts val="3800"/>
              </a:spcBef>
              <a:defRPr sz="3800">
                <a:solidFill>
                  <a:srgbClr val="3C42B5"/>
                </a:solidFill>
              </a:defRPr>
            </a:pPr>
            <a:r>
              <a:t>While many apps have the same search functions, none have the ability to provide the same information by taking a picture of the label  </a:t>
            </a:r>
          </a:p>
        </p:txBody>
      </p:sp>
      <p:grpSp>
        <p:nvGrpSpPr>
          <p:cNvPr id="127" name="Image"/>
          <p:cNvGrpSpPr/>
          <p:nvPr/>
        </p:nvGrpSpPr>
        <p:grpSpPr>
          <a:xfrm>
            <a:off x="745652" y="268051"/>
            <a:ext cx="2486500" cy="2550000"/>
            <a:chOff x="0" y="0"/>
            <a:chExt cx="2486498" cy="2549999"/>
          </a:xfrm>
        </p:grpSpPr>
        <p:pic>
          <p:nvPicPr>
            <p:cNvPr id="125" name="Image" descr="Image"/>
            <p:cNvPicPr>
              <a:picLocks noChangeAspect="1"/>
            </p:cNvPicPr>
            <p:nvPr/>
          </p:nvPicPr>
          <p:blipFill>
            <a:blip r:embed="rId2">
              <a:extLst/>
            </a:blip>
            <a:stretch>
              <a:fillRect/>
            </a:stretch>
          </p:blipFill>
          <p:spPr>
            <a:xfrm>
              <a:off x="88900" y="50800"/>
              <a:ext cx="2308698" cy="2308699"/>
            </a:xfrm>
            <a:prstGeom prst="rect">
              <a:avLst/>
            </a:prstGeom>
            <a:ln w="12700" cap="flat">
              <a:noFill/>
              <a:miter lim="400000"/>
            </a:ln>
            <a:effectLst/>
          </p:spPr>
        </p:pic>
        <p:pic>
          <p:nvPicPr>
            <p:cNvPr id="126" name="Image" descr="Image"/>
            <p:cNvPicPr>
              <a:picLocks noChangeAspect="1"/>
            </p:cNvPicPr>
            <p:nvPr/>
          </p:nvPicPr>
          <p:blipFill>
            <a:blip r:embed="rId3">
              <a:extLst/>
            </a:blip>
            <a:stretch>
              <a:fillRect/>
            </a:stretch>
          </p:blipFill>
          <p:spPr>
            <a:xfrm>
              <a:off x="0" y="0"/>
              <a:ext cx="2486499" cy="2550000"/>
            </a:xfrm>
            <a:prstGeom prst="rect">
              <a:avLst/>
            </a:prstGeom>
            <a:ln w="12700" cap="flat">
              <a:noFill/>
              <a:miter lim="400000"/>
            </a:ln>
            <a:effectLst/>
          </p:spPr>
        </p:pic>
      </p:grpSp>
      <p:grpSp>
        <p:nvGrpSpPr>
          <p:cNvPr id="130" name="Image"/>
          <p:cNvGrpSpPr/>
          <p:nvPr/>
        </p:nvGrpSpPr>
        <p:grpSpPr>
          <a:xfrm>
            <a:off x="9788052" y="268050"/>
            <a:ext cx="2486499" cy="2550001"/>
            <a:chOff x="0" y="0"/>
            <a:chExt cx="2486498" cy="2549999"/>
          </a:xfrm>
        </p:grpSpPr>
        <p:pic>
          <p:nvPicPr>
            <p:cNvPr id="128" name="Image" descr="Image"/>
            <p:cNvPicPr>
              <a:picLocks noChangeAspect="1"/>
            </p:cNvPicPr>
            <p:nvPr/>
          </p:nvPicPr>
          <p:blipFill>
            <a:blip r:embed="rId4">
              <a:extLst/>
            </a:blip>
            <a:stretch>
              <a:fillRect/>
            </a:stretch>
          </p:blipFill>
          <p:spPr>
            <a:xfrm>
              <a:off x="88900" y="50799"/>
              <a:ext cx="2308698" cy="2308700"/>
            </a:xfrm>
            <a:prstGeom prst="rect">
              <a:avLst/>
            </a:prstGeom>
            <a:ln w="12700" cap="flat">
              <a:noFill/>
              <a:miter lim="400000"/>
            </a:ln>
            <a:effectLst/>
          </p:spPr>
        </p:pic>
        <p:pic>
          <p:nvPicPr>
            <p:cNvPr id="129" name="Image" descr="Image"/>
            <p:cNvPicPr>
              <a:picLocks noChangeAspect="1"/>
            </p:cNvPicPr>
            <p:nvPr/>
          </p:nvPicPr>
          <p:blipFill>
            <a:blip r:embed="rId3">
              <a:extLst/>
            </a:blip>
            <a:stretch>
              <a:fillRect/>
            </a:stretch>
          </p:blipFill>
          <p:spPr>
            <a:xfrm>
              <a:off x="0" y="-1"/>
              <a:ext cx="2486499" cy="255000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4B4B4"/>
        </a:solidFill>
      </p:bgPr>
    </p:bg>
    <p:spTree>
      <p:nvGrpSpPr>
        <p:cNvPr id="1" name=""/>
        <p:cNvGrpSpPr/>
        <p:nvPr/>
      </p:nvGrpSpPr>
      <p:grpSpPr>
        <a:xfrm>
          <a:off x="0" y="0"/>
          <a:ext cx="0" cy="0"/>
          <a:chOff x="0" y="0"/>
          <a:chExt cx="0" cy="0"/>
        </a:xfrm>
      </p:grpSpPr>
      <p:sp>
        <p:nvSpPr>
          <p:cNvPr id="132" name="Keep it local"/>
          <p:cNvSpPr txBox="1"/>
          <p:nvPr>
            <p:ph type="title"/>
          </p:nvPr>
        </p:nvSpPr>
        <p:spPr>
          <a:xfrm>
            <a:off x="5876229" y="796756"/>
            <a:ext cx="6607872" cy="2438402"/>
          </a:xfrm>
          <a:prstGeom prst="rect">
            <a:avLst/>
          </a:prstGeom>
          <a:effectLst>
            <a:outerShdw sx="100000" sy="100000" kx="0" ky="0" algn="b" rotWithShape="0" blurRad="190500" dist="8455" dir="5400000">
              <a:srgbClr val="000000"/>
            </a:outerShdw>
          </a:effectLst>
        </p:spPr>
        <p:txBody>
          <a:bodyPr/>
          <a:lstStyle>
            <a:lvl1pPr>
              <a:defRPr>
                <a:solidFill>
                  <a:srgbClr val="FE0000"/>
                </a:solidFill>
              </a:defRPr>
            </a:lvl1pPr>
          </a:lstStyle>
          <a:p>
            <a:pPr/>
            <a:r>
              <a:t>Keep it local</a:t>
            </a:r>
          </a:p>
        </p:txBody>
      </p:sp>
      <p:sp>
        <p:nvSpPr>
          <p:cNvPr id="133" name="San Diego boasts over 200 breweries, while it has become a burgeoning tech destination in its own right…"/>
          <p:cNvSpPr txBox="1"/>
          <p:nvPr>
            <p:ph type="body" idx="1"/>
          </p:nvPr>
        </p:nvSpPr>
        <p:spPr>
          <a:xfrm>
            <a:off x="355600" y="4038003"/>
            <a:ext cx="12293600" cy="4991697"/>
          </a:xfrm>
          <a:prstGeom prst="rect">
            <a:avLst/>
          </a:prstGeom>
        </p:spPr>
        <p:txBody>
          <a:bodyPr/>
          <a:lstStyle/>
          <a:p>
            <a:pPr marL="489458" indent="-489458" defTabSz="549148">
              <a:spcBef>
                <a:spcPts val="4300"/>
              </a:spcBef>
              <a:defRPr sz="4300">
                <a:solidFill>
                  <a:srgbClr val="2D2FBD"/>
                </a:solidFill>
              </a:defRPr>
            </a:pPr>
            <a:r>
              <a:t>San Diego boasts over </a:t>
            </a:r>
            <a:r>
              <a:rPr u="sng">
                <a:solidFill>
                  <a:srgbClr val="0000FF"/>
                </a:solidFill>
                <a:uFill>
                  <a:solidFill>
                    <a:srgbClr val="0000FF"/>
                  </a:solidFill>
                </a:uFill>
                <a:hlinkClick r:id="rId2" invalidUrl="" action="" tgtFrame="" tooltip="" history="1" highlightClick="0" endSnd="0"/>
              </a:rPr>
              <a:t>200 breweries</a:t>
            </a:r>
            <a:r>
              <a:t>, while it has become a </a:t>
            </a:r>
            <a:r>
              <a:rPr u="sng">
                <a:solidFill>
                  <a:srgbClr val="0000FF"/>
                </a:solidFill>
                <a:uFill>
                  <a:solidFill>
                    <a:srgbClr val="0000FF"/>
                  </a:solidFill>
                </a:uFill>
                <a:hlinkClick r:id="rId3" invalidUrl="" action="" tgtFrame="" tooltip="" history="1" highlightClick="0" endSnd="0"/>
              </a:rPr>
              <a:t>burgeoning tech destination</a:t>
            </a:r>
            <a:r>
              <a:t> in its own right</a:t>
            </a:r>
          </a:p>
          <a:p>
            <a:pPr marL="489458" indent="-489458" defTabSz="549148">
              <a:spcBef>
                <a:spcPts val="4300"/>
              </a:spcBef>
              <a:defRPr sz="4300" u="sng">
                <a:solidFill>
                  <a:srgbClr val="2D2FBD"/>
                </a:solidFill>
              </a:defRPr>
            </a:pPr>
            <a:r>
              <a:rPr>
                <a:solidFill>
                  <a:srgbClr val="0000FF"/>
                </a:solidFill>
                <a:uFill>
                  <a:solidFill>
                    <a:srgbClr val="0000FF"/>
                  </a:solidFill>
                </a:uFill>
                <a:hlinkClick r:id="rId4" invalidUrl="" action="" tgtFrame="" tooltip="" history="1" highlightClick="0" endSnd="0"/>
              </a:rPr>
              <a:t>San Diego’s Brewers’ Guild</a:t>
            </a:r>
            <a:r>
              <a:rPr u="none"/>
              <a:t>, the </a:t>
            </a:r>
            <a:r>
              <a:rPr>
                <a:solidFill>
                  <a:srgbClr val="0000FF"/>
                </a:solidFill>
                <a:uFill>
                  <a:solidFill>
                    <a:srgbClr val="0000FF"/>
                  </a:solidFill>
                </a:uFill>
                <a:hlinkClick r:id="rId5" invalidUrl="" action="" tgtFrame="" tooltip="" history="1" highlightClick="0" endSnd="0"/>
              </a:rPr>
              <a:t>SDREDC</a:t>
            </a:r>
            <a:r>
              <a:rPr u="none"/>
              <a:t> and the </a:t>
            </a:r>
            <a:r>
              <a:rPr>
                <a:solidFill>
                  <a:srgbClr val="0000FF"/>
                </a:solidFill>
                <a:uFill>
                  <a:solidFill>
                    <a:srgbClr val="0000FF"/>
                  </a:solidFill>
                </a:uFill>
                <a:hlinkClick r:id="rId6" invalidUrl="" action="" tgtFrame="" tooltip="" history="1" highlightClick="0" endSnd="0"/>
              </a:rPr>
              <a:t>Women’s Craft Beer Collective</a:t>
            </a:r>
            <a:r>
              <a:rPr u="none"/>
              <a:t> are all organizations supporting San Diego’s Craft Beer scene </a:t>
            </a:r>
          </a:p>
        </p:txBody>
      </p:sp>
      <p:pic>
        <p:nvPicPr>
          <p:cNvPr id="134" name="Image" descr="Image"/>
          <p:cNvPicPr>
            <a:picLocks noChangeAspect="1"/>
          </p:cNvPicPr>
          <p:nvPr/>
        </p:nvPicPr>
        <p:blipFill>
          <a:blip r:embed="rId7">
            <a:extLst/>
          </a:blip>
          <a:stretch>
            <a:fillRect/>
          </a:stretch>
        </p:blipFill>
        <p:spPr>
          <a:xfrm>
            <a:off x="563557" y="349560"/>
            <a:ext cx="4997110" cy="333279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4B4B4"/>
        </a:solidFill>
      </p:bgPr>
    </p:bg>
    <p:spTree>
      <p:nvGrpSpPr>
        <p:cNvPr id="1" name=""/>
        <p:cNvGrpSpPr/>
        <p:nvPr/>
      </p:nvGrpSpPr>
      <p:grpSpPr>
        <a:xfrm>
          <a:off x="0" y="0"/>
          <a:ext cx="0" cy="0"/>
          <a:chOff x="0" y="0"/>
          <a:chExt cx="0" cy="0"/>
        </a:xfrm>
      </p:grpSpPr>
      <p:sp>
        <p:nvSpPr>
          <p:cNvPr id="136" name="Competition/Partnerships"/>
          <p:cNvSpPr txBox="1"/>
          <p:nvPr>
            <p:ph type="title"/>
          </p:nvPr>
        </p:nvSpPr>
        <p:spPr>
          <a:xfrm>
            <a:off x="355600" y="279398"/>
            <a:ext cx="12293600" cy="1447903"/>
          </a:xfrm>
          <a:prstGeom prst="rect">
            <a:avLst/>
          </a:prstGeom>
          <a:effectLst>
            <a:outerShdw sx="100000" sy="100000" kx="0" ky="0" algn="b" rotWithShape="0" blurRad="190500" dist="8455" dir="5400000">
              <a:srgbClr val="000000"/>
            </a:outerShdw>
          </a:effectLst>
        </p:spPr>
        <p:txBody>
          <a:bodyPr/>
          <a:lstStyle>
            <a:lvl1pPr>
              <a:defRPr>
                <a:solidFill>
                  <a:srgbClr val="FF241A"/>
                </a:solidFill>
              </a:defRPr>
            </a:lvl1pPr>
          </a:lstStyle>
          <a:p>
            <a:pPr/>
            <a:r>
              <a:t>Competition/Partnerships</a:t>
            </a:r>
          </a:p>
        </p:txBody>
      </p:sp>
      <p:sp>
        <p:nvSpPr>
          <p:cNvPr id="137" name="There are many apps that connect users to beer such as Untappd, TapHunter, and BeerAdvocate…"/>
          <p:cNvSpPr txBox="1"/>
          <p:nvPr>
            <p:ph type="body" idx="1"/>
          </p:nvPr>
        </p:nvSpPr>
        <p:spPr>
          <a:xfrm>
            <a:off x="355600" y="4323257"/>
            <a:ext cx="12293600" cy="5125543"/>
          </a:xfrm>
          <a:prstGeom prst="rect">
            <a:avLst/>
          </a:prstGeom>
        </p:spPr>
        <p:txBody>
          <a:bodyPr/>
          <a:lstStyle/>
          <a:p>
            <a:pPr marL="395731" indent="-395731" defTabSz="443991">
              <a:spcBef>
                <a:spcPts val="3400"/>
              </a:spcBef>
              <a:defRPr sz="3400">
                <a:solidFill>
                  <a:srgbClr val="373CC6"/>
                </a:solidFill>
              </a:defRPr>
            </a:pPr>
            <a:r>
              <a:t>There are many apps that connect users to beer such as </a:t>
            </a:r>
            <a:r>
              <a:rPr u="sng">
                <a:solidFill>
                  <a:srgbClr val="0000FF"/>
                </a:solidFill>
                <a:uFill>
                  <a:solidFill>
                    <a:srgbClr val="0000FF"/>
                  </a:solidFill>
                </a:uFill>
                <a:hlinkClick r:id="rId2" invalidUrl="" action="" tgtFrame="" tooltip="" history="1" highlightClick="0" endSnd="0"/>
              </a:rPr>
              <a:t>Untappd</a:t>
            </a:r>
            <a:r>
              <a:t>, </a:t>
            </a:r>
            <a:r>
              <a:rPr u="sng">
                <a:solidFill>
                  <a:srgbClr val="0000FF"/>
                </a:solidFill>
                <a:uFill>
                  <a:solidFill>
                    <a:srgbClr val="0000FF"/>
                  </a:solidFill>
                </a:uFill>
                <a:hlinkClick r:id="rId3" invalidUrl="" action="" tgtFrame="" tooltip="" history="1" highlightClick="0" endSnd="0"/>
              </a:rPr>
              <a:t>TapHunter</a:t>
            </a:r>
            <a:r>
              <a:t>, and </a:t>
            </a:r>
            <a:r>
              <a:rPr u="sng">
                <a:solidFill>
                  <a:srgbClr val="0000FF"/>
                </a:solidFill>
                <a:uFill>
                  <a:solidFill>
                    <a:srgbClr val="0000FF"/>
                  </a:solidFill>
                </a:uFill>
                <a:hlinkClick r:id="rId4" invalidUrl="" action="" tgtFrame="" tooltip="" history="1" highlightClick="0" endSnd="0"/>
              </a:rPr>
              <a:t>BeerAdvocate</a:t>
            </a:r>
          </a:p>
          <a:p>
            <a:pPr marL="395731" indent="-395731" defTabSz="443991">
              <a:spcBef>
                <a:spcPts val="3400"/>
              </a:spcBef>
              <a:defRPr sz="3400">
                <a:solidFill>
                  <a:srgbClr val="373CC6"/>
                </a:solidFill>
              </a:defRPr>
            </a:pPr>
            <a:r>
              <a:t>Six-Pic differs from these apps in that it allows users to immediately find information about the beer in front of them by employing machine learning to classify beers from a photo taken on a mobile device</a:t>
            </a:r>
          </a:p>
          <a:p>
            <a:pPr marL="395731" indent="-395731" defTabSz="443991">
              <a:spcBef>
                <a:spcPts val="3400"/>
              </a:spcBef>
              <a:defRPr sz="3400">
                <a:solidFill>
                  <a:srgbClr val="373CC6"/>
                </a:solidFill>
              </a:defRPr>
            </a:pPr>
            <a:r>
              <a:t>Six-Pic can be licensed to these companies for use in existing apps</a:t>
            </a:r>
          </a:p>
        </p:txBody>
      </p:sp>
      <p:grpSp>
        <p:nvGrpSpPr>
          <p:cNvPr id="140" name="Image"/>
          <p:cNvGrpSpPr/>
          <p:nvPr/>
        </p:nvGrpSpPr>
        <p:grpSpPr>
          <a:xfrm>
            <a:off x="4730750" y="1653628"/>
            <a:ext cx="3543300" cy="2654302"/>
            <a:chOff x="0" y="0"/>
            <a:chExt cx="3543300" cy="2654300"/>
          </a:xfrm>
        </p:grpSpPr>
        <p:pic>
          <p:nvPicPr>
            <p:cNvPr id="138" name="Image" descr="Image"/>
            <p:cNvPicPr>
              <a:picLocks noChangeAspect="1"/>
            </p:cNvPicPr>
            <p:nvPr/>
          </p:nvPicPr>
          <p:blipFill>
            <a:blip r:embed="rId5">
              <a:extLst/>
            </a:blip>
            <a:srcRect l="4410" t="4410" r="4410" b="4410"/>
            <a:stretch>
              <a:fillRect/>
            </a:stretch>
          </p:blipFill>
          <p:spPr>
            <a:xfrm>
              <a:off x="88900" y="50800"/>
              <a:ext cx="3365500" cy="2413001"/>
            </a:xfrm>
            <a:prstGeom prst="rect">
              <a:avLst/>
            </a:prstGeom>
            <a:ln w="12700" cap="flat">
              <a:noFill/>
              <a:miter lim="400000"/>
            </a:ln>
            <a:effectLst/>
          </p:spPr>
        </p:pic>
        <p:pic>
          <p:nvPicPr>
            <p:cNvPr id="139" name="Image" descr="Image"/>
            <p:cNvPicPr>
              <a:picLocks noChangeAspect="1"/>
            </p:cNvPicPr>
            <p:nvPr/>
          </p:nvPicPr>
          <p:blipFill>
            <a:blip r:embed="rId6">
              <a:extLst/>
            </a:blip>
            <a:stretch>
              <a:fillRect/>
            </a:stretch>
          </p:blipFill>
          <p:spPr>
            <a:xfrm>
              <a:off x="0" y="0"/>
              <a:ext cx="3543300" cy="2654301"/>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4B4B4"/>
        </a:solidFill>
      </p:bgPr>
    </p:bg>
    <p:spTree>
      <p:nvGrpSpPr>
        <p:cNvPr id="1" name=""/>
        <p:cNvGrpSpPr/>
        <p:nvPr/>
      </p:nvGrpSpPr>
      <p:grpSpPr>
        <a:xfrm>
          <a:off x="0" y="0"/>
          <a:ext cx="0" cy="0"/>
          <a:chOff x="0" y="0"/>
          <a:chExt cx="0" cy="0"/>
        </a:xfrm>
      </p:grpSpPr>
      <p:sp>
        <p:nvSpPr>
          <p:cNvPr id="142" name="Methodology"/>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lvl1pPr>
              <a:defRPr>
                <a:solidFill>
                  <a:srgbClr val="FF0600"/>
                </a:solidFill>
              </a:defRPr>
            </a:lvl1pPr>
          </a:lstStyle>
          <a:p>
            <a:pPr/>
            <a:r>
              <a:t>Methodology</a:t>
            </a:r>
          </a:p>
        </p:txBody>
      </p:sp>
      <p:sp>
        <p:nvSpPr>
          <p:cNvPr id="143" name="This report will focus on a concept program called The Twelve Pack…"/>
          <p:cNvSpPr txBox="1"/>
          <p:nvPr>
            <p:ph type="body" idx="1"/>
          </p:nvPr>
        </p:nvSpPr>
        <p:spPr>
          <a:prstGeom prst="rect">
            <a:avLst/>
          </a:prstGeom>
        </p:spPr>
        <p:txBody>
          <a:bodyPr/>
          <a:lstStyle/>
          <a:p>
            <a:pPr>
              <a:defRPr>
                <a:solidFill>
                  <a:srgbClr val="373EB8"/>
                </a:solidFill>
              </a:defRPr>
            </a:pPr>
            <a:r>
              <a:t>This report will focus on a concept program called </a:t>
            </a:r>
            <a:r>
              <a:rPr b="1">
                <a:latin typeface="Gill Sans"/>
                <a:ea typeface="Gill Sans"/>
                <a:cs typeface="Gill Sans"/>
                <a:sym typeface="Gill Sans"/>
              </a:rPr>
              <a:t>The Twelve Pack</a:t>
            </a:r>
            <a:endParaRPr b="1">
              <a:latin typeface="Gill Sans"/>
              <a:ea typeface="Gill Sans"/>
              <a:cs typeface="Gill Sans"/>
              <a:sym typeface="Gill Sans"/>
            </a:endParaRPr>
          </a:p>
          <a:p>
            <a:pPr>
              <a:defRPr>
                <a:solidFill>
                  <a:srgbClr val="373EB8"/>
                </a:solidFill>
              </a:defRPr>
            </a:pPr>
            <a:r>
              <a:t>The Twelve Pack aims to train a machine learning model to classify images from 12 beers</a:t>
            </a:r>
          </a:p>
          <a:p>
            <a:pPr>
              <a:defRPr>
                <a:solidFill>
                  <a:srgbClr val="373EB8"/>
                </a:solidFill>
              </a:defRPr>
            </a:pPr>
            <a:r>
              <a:t>Keras/Tensorflow will be used to train a Convolutional Neural Network model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4B4B4"/>
        </a:solidFill>
      </p:bgPr>
    </p:bg>
    <p:spTree>
      <p:nvGrpSpPr>
        <p:cNvPr id="1" name=""/>
        <p:cNvGrpSpPr/>
        <p:nvPr/>
      </p:nvGrpSpPr>
      <p:grpSpPr>
        <a:xfrm>
          <a:off x="0" y="0"/>
          <a:ext cx="0" cy="0"/>
          <a:chOff x="0" y="0"/>
          <a:chExt cx="0" cy="0"/>
        </a:xfrm>
      </p:grpSpPr>
      <p:sp>
        <p:nvSpPr>
          <p:cNvPr id="145" name="Methodology"/>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lvl1pPr>
              <a:defRPr>
                <a:solidFill>
                  <a:srgbClr val="FF0F00"/>
                </a:solidFill>
              </a:defRPr>
            </a:lvl1pPr>
          </a:lstStyle>
          <a:p>
            <a:pPr/>
            <a:r>
              <a:t>Methodology</a:t>
            </a:r>
          </a:p>
        </p:txBody>
      </p:sp>
      <p:pic>
        <p:nvPicPr>
          <p:cNvPr id="146" name="Image" descr="Image"/>
          <p:cNvPicPr>
            <a:picLocks noChangeAspect="1"/>
          </p:cNvPicPr>
          <p:nvPr/>
        </p:nvPicPr>
        <p:blipFill>
          <a:blip r:embed="rId2">
            <a:extLst/>
          </a:blip>
          <a:stretch>
            <a:fillRect/>
          </a:stretch>
        </p:blipFill>
        <p:spPr>
          <a:xfrm>
            <a:off x="622298" y="1925476"/>
            <a:ext cx="2914834" cy="3633738"/>
          </a:xfrm>
          <a:prstGeom prst="rect">
            <a:avLst/>
          </a:prstGeom>
          <a:ln w="12700">
            <a:miter lim="400000"/>
          </a:ln>
          <a:effectLst>
            <a:outerShdw sx="100000" sy="100000" kx="0" ky="0" algn="b" rotWithShape="0" blurRad="190500" dist="8455" dir="5400000">
              <a:srgbClr val="000000"/>
            </a:outerShdw>
          </a:effectLst>
        </p:spPr>
      </p:pic>
      <p:pic>
        <p:nvPicPr>
          <p:cNvPr id="147" name="Image" descr="Image"/>
          <p:cNvPicPr>
            <a:picLocks noChangeAspect="1"/>
          </p:cNvPicPr>
          <p:nvPr/>
        </p:nvPicPr>
        <p:blipFill>
          <a:blip r:embed="rId3">
            <a:extLst/>
          </a:blip>
          <a:stretch>
            <a:fillRect/>
          </a:stretch>
        </p:blipFill>
        <p:spPr>
          <a:xfrm>
            <a:off x="526708" y="5770638"/>
            <a:ext cx="10216396" cy="3681262"/>
          </a:xfrm>
          <a:prstGeom prst="rect">
            <a:avLst/>
          </a:prstGeom>
          <a:ln w="12700">
            <a:miter lim="400000"/>
          </a:ln>
          <a:effectLst>
            <a:outerShdw sx="100000" sy="100000" kx="0" ky="0" algn="b" rotWithShape="0" blurRad="190500" dist="8455" dir="5400000">
              <a:srgbClr val="000000"/>
            </a:outerShdw>
          </a:effectLst>
        </p:spPr>
      </p:pic>
      <p:sp>
        <p:nvSpPr>
          <p:cNvPr id="148" name="All images taken on an iPhone 8 Plus…"/>
          <p:cNvSpPr txBox="1"/>
          <p:nvPr/>
        </p:nvSpPr>
        <p:spPr>
          <a:xfrm>
            <a:off x="3782614" y="2389795"/>
            <a:ext cx="8345687"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07504" indent="-407504" algn="l">
              <a:buClr>
                <a:srgbClr val="535353"/>
              </a:buClr>
              <a:buSzPct val="82000"/>
              <a:buChar char="•"/>
              <a:defRPr>
                <a:solidFill>
                  <a:srgbClr val="2F35B9"/>
                </a:solidFill>
              </a:defRPr>
            </a:pPr>
            <a:r>
              <a:t>All images taken on an iPhone 8 Plus</a:t>
            </a:r>
          </a:p>
          <a:p>
            <a:pPr marL="407504" indent="-407504" algn="l">
              <a:buClr>
                <a:srgbClr val="535353"/>
              </a:buClr>
              <a:buSzPct val="82000"/>
              <a:buChar char="•"/>
              <a:defRPr>
                <a:solidFill>
                  <a:srgbClr val="2F35B9"/>
                </a:solidFill>
              </a:defRPr>
            </a:pPr>
            <a:r>
              <a:t>Images converted from HEIC format to JPEG using the Automator App on a 2018 MacBook Pro</a:t>
            </a:r>
          </a:p>
          <a:p>
            <a:pPr marL="407504" indent="-407504" algn="l">
              <a:buClr>
                <a:srgbClr val="535353"/>
              </a:buClr>
              <a:buSzPct val="82000"/>
              <a:buChar char="•"/>
              <a:defRPr>
                <a:solidFill>
                  <a:srgbClr val="2F35B9"/>
                </a:solidFill>
              </a:defRPr>
            </a:pPr>
            <a:r>
              <a:t>3 channel color images used to train model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4B4B4"/>
        </a:solidFill>
      </p:bgPr>
    </p:bg>
    <p:spTree>
      <p:nvGrpSpPr>
        <p:cNvPr id="1" name=""/>
        <p:cNvGrpSpPr/>
        <p:nvPr/>
      </p:nvGrpSpPr>
      <p:grpSpPr>
        <a:xfrm>
          <a:off x="0" y="0"/>
          <a:ext cx="0" cy="0"/>
          <a:chOff x="0" y="0"/>
          <a:chExt cx="0" cy="0"/>
        </a:xfrm>
      </p:grpSpPr>
      <p:sp>
        <p:nvSpPr>
          <p:cNvPr id="150" name="Methodology"/>
          <p:cNvSpPr txBox="1"/>
          <p:nvPr>
            <p:ph type="title"/>
          </p:nvPr>
        </p:nvSpPr>
        <p:spPr>
          <a:prstGeom prst="rect">
            <a:avLst/>
          </a:prstGeom>
          <a:effectLst>
            <a:outerShdw sx="100000" sy="100000" kx="0" ky="0" algn="b" rotWithShape="0" blurRad="63500" dist="25400" dir="5400000">
              <a:srgbClr val="000000">
                <a:alpha val="50000"/>
              </a:srgbClr>
            </a:outerShdw>
          </a:effectLst>
        </p:spPr>
        <p:txBody>
          <a:bodyPr/>
          <a:lstStyle>
            <a:lvl1pPr>
              <a:defRPr>
                <a:solidFill>
                  <a:srgbClr val="FF0900"/>
                </a:solidFill>
              </a:defRPr>
            </a:lvl1pPr>
          </a:lstStyle>
          <a:p>
            <a:pPr/>
            <a:r>
              <a:t>Methodology</a:t>
            </a:r>
          </a:p>
        </p:txBody>
      </p:sp>
      <p:pic>
        <p:nvPicPr>
          <p:cNvPr id="151" name="Image" descr="Image"/>
          <p:cNvPicPr>
            <a:picLocks noChangeAspect="1"/>
          </p:cNvPicPr>
          <p:nvPr/>
        </p:nvPicPr>
        <p:blipFill>
          <a:blip r:embed="rId2">
            <a:extLst/>
          </a:blip>
          <a:stretch>
            <a:fillRect/>
          </a:stretch>
        </p:blipFill>
        <p:spPr>
          <a:xfrm>
            <a:off x="584200" y="1941510"/>
            <a:ext cx="2935904" cy="3754440"/>
          </a:xfrm>
          <a:prstGeom prst="rect">
            <a:avLst/>
          </a:prstGeom>
          <a:ln w="12700">
            <a:miter lim="400000"/>
          </a:ln>
          <a:effectLst>
            <a:outerShdw sx="100000" sy="100000" kx="0" ky="0" algn="b" rotWithShape="0" blurRad="190500" dist="8455" dir="5400000">
              <a:srgbClr val="000000"/>
            </a:outerShdw>
          </a:effectLst>
        </p:spPr>
      </p:pic>
      <p:pic>
        <p:nvPicPr>
          <p:cNvPr id="152" name="Image" descr="Image"/>
          <p:cNvPicPr>
            <a:picLocks noChangeAspect="1"/>
          </p:cNvPicPr>
          <p:nvPr/>
        </p:nvPicPr>
        <p:blipFill>
          <a:blip r:embed="rId3">
            <a:extLst/>
          </a:blip>
          <a:stretch>
            <a:fillRect/>
          </a:stretch>
        </p:blipFill>
        <p:spPr>
          <a:xfrm>
            <a:off x="317500" y="5822950"/>
            <a:ext cx="10642600" cy="3886200"/>
          </a:xfrm>
          <a:prstGeom prst="rect">
            <a:avLst/>
          </a:prstGeom>
          <a:ln w="12700">
            <a:miter lim="400000"/>
          </a:ln>
          <a:effectLst>
            <a:outerShdw sx="100000" sy="100000" kx="0" ky="0" algn="b" rotWithShape="0" blurRad="190500" dist="8455" dir="5400000">
              <a:srgbClr val="000000"/>
            </a:outerShdw>
          </a:effectLst>
        </p:spPr>
      </p:pic>
      <p:sp>
        <p:nvSpPr>
          <p:cNvPr id="153" name="The images are resized from 4032 x 3024 pixels to 200 x 150 pixels…"/>
          <p:cNvSpPr txBox="1"/>
          <p:nvPr/>
        </p:nvSpPr>
        <p:spPr>
          <a:xfrm>
            <a:off x="3808014" y="2250280"/>
            <a:ext cx="8010329"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07504" indent="-407504" algn="l">
              <a:buClr>
                <a:srgbClr val="535353"/>
              </a:buClr>
              <a:buSzPct val="82000"/>
              <a:buChar char="•"/>
              <a:defRPr>
                <a:solidFill>
                  <a:srgbClr val="383ABE"/>
                </a:solidFill>
              </a:defRPr>
            </a:pPr>
            <a:r>
              <a:t>The images are resized from 4032 x 3024 pixels to 200 x 150 pixels</a:t>
            </a:r>
          </a:p>
          <a:p>
            <a:pPr marL="407504" indent="-407504" algn="l">
              <a:buClr>
                <a:srgbClr val="535353"/>
              </a:buClr>
              <a:buSzPct val="82000"/>
              <a:buChar char="•"/>
              <a:defRPr>
                <a:solidFill>
                  <a:srgbClr val="383ABE"/>
                </a:solidFill>
              </a:defRPr>
            </a:pPr>
            <a:r>
              <a:t>The resized images will maintain the same aspect ratio, while allowing the model to run faster on smaller images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4B4B4"/>
        </a:solidFill>
      </p:bgPr>
    </p:bg>
    <p:spTree>
      <p:nvGrpSpPr>
        <p:cNvPr id="1" name=""/>
        <p:cNvGrpSpPr/>
        <p:nvPr/>
      </p:nvGrpSpPr>
      <p:grpSpPr>
        <a:xfrm>
          <a:off x="0" y="0"/>
          <a:ext cx="0" cy="0"/>
          <a:chOff x="0" y="0"/>
          <a:chExt cx="0" cy="0"/>
        </a:xfrm>
      </p:grpSpPr>
      <p:sp>
        <p:nvSpPr>
          <p:cNvPr id="155" name="Beers used in the twelve pack"/>
          <p:cNvSpPr txBox="1"/>
          <p:nvPr>
            <p:ph type="title"/>
          </p:nvPr>
        </p:nvSpPr>
        <p:spPr>
          <a:xfrm>
            <a:off x="5912940" y="495300"/>
            <a:ext cx="6736261" cy="2438400"/>
          </a:xfrm>
          <a:prstGeom prst="rect">
            <a:avLst/>
          </a:prstGeom>
          <a:effectLst>
            <a:outerShdw sx="100000" sy="100000" kx="0" ky="0" algn="b" rotWithShape="0" blurRad="63500" dist="25400" dir="5400000">
              <a:srgbClr val="000000">
                <a:alpha val="50000"/>
              </a:srgbClr>
            </a:outerShdw>
          </a:effectLst>
        </p:spPr>
        <p:txBody>
          <a:bodyPr/>
          <a:lstStyle>
            <a:lvl1pPr defTabSz="525779">
              <a:defRPr sz="6400">
                <a:solidFill>
                  <a:srgbClr val="FF2927"/>
                </a:solidFill>
              </a:defRPr>
            </a:lvl1pPr>
          </a:lstStyle>
          <a:p>
            <a:pPr/>
            <a:r>
              <a:t>Beers used in the twelve pack</a:t>
            </a:r>
          </a:p>
        </p:txBody>
      </p:sp>
      <p:sp>
        <p:nvSpPr>
          <p:cNvPr id="156" name="Stone Delicious IPA - Bottle…"/>
          <p:cNvSpPr txBox="1"/>
          <p:nvPr>
            <p:ph type="body" sz="half" idx="1"/>
          </p:nvPr>
        </p:nvSpPr>
        <p:spPr>
          <a:xfrm>
            <a:off x="6967066" y="3175000"/>
            <a:ext cx="5367736" cy="6578601"/>
          </a:xfrm>
          <a:prstGeom prst="rect">
            <a:avLst/>
          </a:prstGeom>
        </p:spPr>
        <p:txBody>
          <a:bodyPr/>
          <a:lstStyle/>
          <a:p>
            <a:pPr marL="582835" indent="-582835" defTabSz="426466">
              <a:spcBef>
                <a:spcPts val="3300"/>
              </a:spcBef>
              <a:defRPr b="1" sz="2500">
                <a:solidFill>
                  <a:srgbClr val="383CBE"/>
                </a:solidFill>
                <a:latin typeface="Gill Sans"/>
                <a:ea typeface="Gill Sans"/>
                <a:cs typeface="Gill Sans"/>
                <a:sym typeface="Gill Sans"/>
              </a:defRPr>
            </a:pPr>
            <a:r>
              <a:t>Stone Delicious IPA - Bottle</a:t>
            </a:r>
          </a:p>
          <a:p>
            <a:pPr marL="582835" indent="-582835" defTabSz="426466">
              <a:spcBef>
                <a:spcPts val="3300"/>
              </a:spcBef>
              <a:defRPr b="1" sz="2500">
                <a:solidFill>
                  <a:srgbClr val="383CBE"/>
                </a:solidFill>
                <a:latin typeface="Gill Sans"/>
                <a:ea typeface="Gill Sans"/>
                <a:cs typeface="Gill Sans"/>
                <a:sym typeface="Gill Sans"/>
              </a:defRPr>
            </a:pPr>
            <a:r>
              <a:t>Allagash White Belgian Ale - Bottle</a:t>
            </a:r>
          </a:p>
          <a:p>
            <a:pPr marL="582835" indent="-582835" defTabSz="426466">
              <a:spcBef>
                <a:spcPts val="3300"/>
              </a:spcBef>
              <a:defRPr b="1" sz="2500">
                <a:solidFill>
                  <a:srgbClr val="383CBE"/>
                </a:solidFill>
                <a:latin typeface="Gill Sans"/>
                <a:ea typeface="Gill Sans"/>
                <a:cs typeface="Gill Sans"/>
                <a:sym typeface="Gill Sans"/>
              </a:defRPr>
            </a:pPr>
            <a:r>
              <a:t>Alpine Duet - Bottle</a:t>
            </a:r>
          </a:p>
          <a:p>
            <a:pPr marL="582835" indent="-582835" defTabSz="426466">
              <a:spcBef>
                <a:spcPts val="3300"/>
              </a:spcBef>
              <a:defRPr b="1" sz="2500">
                <a:solidFill>
                  <a:srgbClr val="383CBE"/>
                </a:solidFill>
                <a:latin typeface="Gill Sans"/>
                <a:ea typeface="Gill Sans"/>
                <a:cs typeface="Gill Sans"/>
                <a:sym typeface="Gill Sans"/>
              </a:defRPr>
            </a:pPr>
            <a:r>
              <a:t>Aurora Hoppyalis - Bottle</a:t>
            </a:r>
          </a:p>
          <a:p>
            <a:pPr marL="582835" indent="-582835" defTabSz="426466">
              <a:spcBef>
                <a:spcPts val="3300"/>
              </a:spcBef>
              <a:defRPr b="1" sz="2500">
                <a:solidFill>
                  <a:srgbClr val="383CBE"/>
                </a:solidFill>
                <a:latin typeface="Gill Sans"/>
                <a:ea typeface="Gill Sans"/>
                <a:cs typeface="Gill Sans"/>
                <a:sym typeface="Gill Sans"/>
              </a:defRPr>
            </a:pPr>
            <a:r>
              <a:t>Ballast Point California Kolsch - Bottle</a:t>
            </a:r>
          </a:p>
          <a:p>
            <a:pPr marL="582835" indent="-582835" defTabSz="426466">
              <a:spcBef>
                <a:spcPts val="3300"/>
              </a:spcBef>
              <a:defRPr b="1" sz="2500">
                <a:solidFill>
                  <a:srgbClr val="383CBE"/>
                </a:solidFill>
                <a:latin typeface="Gill Sans"/>
                <a:ea typeface="Gill Sans"/>
                <a:cs typeface="Gill Sans"/>
                <a:sym typeface="Gill Sans"/>
              </a:defRPr>
            </a:pPr>
            <a:r>
              <a:t>Bear Republic Racer 5 - Bottle</a:t>
            </a:r>
          </a:p>
        </p:txBody>
      </p:sp>
      <p:sp>
        <p:nvSpPr>
          <p:cNvPr id="157" name="Sierra Nevada Pale Ale - Bottle…"/>
          <p:cNvSpPr txBox="1"/>
          <p:nvPr/>
        </p:nvSpPr>
        <p:spPr>
          <a:xfrm>
            <a:off x="918244" y="3365499"/>
            <a:ext cx="5367737" cy="619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39586" indent="-339586" algn="l">
              <a:buClr>
                <a:srgbClr val="535353"/>
              </a:buClr>
              <a:buSzPct val="82000"/>
              <a:buChar char="•"/>
              <a:defRPr b="1" sz="2600">
                <a:solidFill>
                  <a:srgbClr val="3335BB"/>
                </a:solidFill>
                <a:latin typeface="Gill Sans"/>
                <a:ea typeface="Gill Sans"/>
                <a:cs typeface="Gill Sans"/>
                <a:sym typeface="Gill Sans"/>
              </a:defRPr>
            </a:pPr>
            <a:r>
              <a:t>Sierra Nevada Pale Ale - Bottle</a:t>
            </a:r>
          </a:p>
          <a:p>
            <a:pPr algn="l">
              <a:defRPr b="1" sz="2600">
                <a:solidFill>
                  <a:srgbClr val="3335BB"/>
                </a:solidFill>
                <a:latin typeface="Gill Sans"/>
                <a:ea typeface="Gill Sans"/>
                <a:cs typeface="Gill Sans"/>
                <a:sym typeface="Gill Sans"/>
              </a:defRPr>
            </a:pPr>
          </a:p>
          <a:p>
            <a:pPr marL="339586" indent="-339586" algn="l">
              <a:buClr>
                <a:srgbClr val="535353"/>
              </a:buClr>
              <a:buSzPct val="82000"/>
              <a:buChar char="•"/>
              <a:defRPr b="1" sz="2600">
                <a:solidFill>
                  <a:srgbClr val="3335BB"/>
                </a:solidFill>
                <a:latin typeface="Gill Sans"/>
                <a:ea typeface="Gill Sans"/>
                <a:cs typeface="Gill Sans"/>
                <a:sym typeface="Gill Sans"/>
              </a:defRPr>
            </a:pPr>
            <a:r>
              <a:t>Green Flash West Coast IPA - Bottle</a:t>
            </a:r>
          </a:p>
          <a:p>
            <a:pPr algn="l">
              <a:defRPr b="1" sz="2600">
                <a:solidFill>
                  <a:srgbClr val="3335BB"/>
                </a:solidFill>
                <a:latin typeface="Gill Sans"/>
                <a:ea typeface="Gill Sans"/>
                <a:cs typeface="Gill Sans"/>
                <a:sym typeface="Gill Sans"/>
              </a:defRPr>
            </a:pPr>
          </a:p>
          <a:p>
            <a:pPr marL="339586" indent="-339586" algn="l">
              <a:buClr>
                <a:srgbClr val="535353"/>
              </a:buClr>
              <a:buSzPct val="82000"/>
              <a:buChar char="•"/>
              <a:defRPr b="1" sz="2600">
                <a:solidFill>
                  <a:srgbClr val="3335BB"/>
                </a:solidFill>
                <a:latin typeface="Gill Sans"/>
                <a:ea typeface="Gill Sans"/>
                <a:cs typeface="Gill Sans"/>
                <a:sym typeface="Gill Sans"/>
              </a:defRPr>
            </a:pPr>
            <a:r>
              <a:t>Lagunitas Secret Agenda - Bottle</a:t>
            </a:r>
          </a:p>
          <a:p>
            <a:pPr algn="l">
              <a:defRPr b="1" sz="2600">
                <a:solidFill>
                  <a:srgbClr val="3335BB"/>
                </a:solidFill>
                <a:latin typeface="Gill Sans"/>
                <a:ea typeface="Gill Sans"/>
                <a:cs typeface="Gill Sans"/>
                <a:sym typeface="Gill Sans"/>
              </a:defRPr>
            </a:pPr>
          </a:p>
          <a:p>
            <a:pPr marL="339586" indent="-339586" algn="l">
              <a:buClr>
                <a:srgbClr val="535353"/>
              </a:buClr>
              <a:buSzPct val="82000"/>
              <a:buChar char="•"/>
              <a:defRPr b="1" sz="2600">
                <a:solidFill>
                  <a:srgbClr val="3335BB"/>
                </a:solidFill>
                <a:latin typeface="Gill Sans"/>
                <a:ea typeface="Gill Sans"/>
                <a:cs typeface="Gill Sans"/>
                <a:sym typeface="Gill Sans"/>
              </a:defRPr>
            </a:pPr>
            <a:r>
              <a:t>Pizza Port Swami's IPA - Can</a:t>
            </a:r>
          </a:p>
          <a:p>
            <a:pPr algn="l">
              <a:defRPr b="1" sz="2600">
                <a:solidFill>
                  <a:srgbClr val="3335BB"/>
                </a:solidFill>
                <a:latin typeface="Gill Sans"/>
                <a:ea typeface="Gill Sans"/>
                <a:cs typeface="Gill Sans"/>
                <a:sym typeface="Gill Sans"/>
              </a:defRPr>
            </a:pPr>
          </a:p>
          <a:p>
            <a:pPr marL="339586" indent="-339586" algn="l">
              <a:buClr>
                <a:srgbClr val="535353"/>
              </a:buClr>
              <a:buSzPct val="82000"/>
              <a:buChar char="•"/>
              <a:defRPr b="1" sz="2600">
                <a:solidFill>
                  <a:srgbClr val="3335BB"/>
                </a:solidFill>
                <a:latin typeface="Gill Sans"/>
                <a:ea typeface="Gill Sans"/>
                <a:cs typeface="Gill Sans"/>
                <a:sym typeface="Gill Sans"/>
              </a:defRPr>
            </a:pPr>
            <a:r>
              <a:t>Coronado Mermaid's Republic - Can</a:t>
            </a:r>
          </a:p>
          <a:p>
            <a:pPr algn="l">
              <a:defRPr b="1" sz="2600">
                <a:solidFill>
                  <a:srgbClr val="3335BB"/>
                </a:solidFill>
                <a:latin typeface="Gill Sans"/>
                <a:ea typeface="Gill Sans"/>
                <a:cs typeface="Gill Sans"/>
                <a:sym typeface="Gill Sans"/>
              </a:defRPr>
            </a:pPr>
          </a:p>
          <a:p>
            <a:pPr marL="339586" indent="-339586" algn="l">
              <a:buClr>
                <a:srgbClr val="535353"/>
              </a:buClr>
              <a:buSzPct val="82000"/>
              <a:buChar char="•"/>
              <a:defRPr b="1" sz="2600">
                <a:solidFill>
                  <a:srgbClr val="3335BB"/>
                </a:solidFill>
                <a:latin typeface="Gill Sans"/>
                <a:ea typeface="Gill Sans"/>
                <a:cs typeface="Gill Sans"/>
                <a:sym typeface="Gill Sans"/>
              </a:defRPr>
            </a:pPr>
            <a:r>
              <a:t>Modern Times Orderville - Can</a:t>
            </a:r>
          </a:p>
        </p:txBody>
      </p:sp>
      <p:pic>
        <p:nvPicPr>
          <p:cNvPr id="158" name="Image" descr="Image"/>
          <p:cNvPicPr>
            <a:picLocks noChangeAspect="1"/>
          </p:cNvPicPr>
          <p:nvPr/>
        </p:nvPicPr>
        <p:blipFill>
          <a:blip r:embed="rId2">
            <a:extLst/>
          </a:blip>
          <a:stretch>
            <a:fillRect/>
          </a:stretch>
        </p:blipFill>
        <p:spPr>
          <a:xfrm>
            <a:off x="263202" y="387920"/>
            <a:ext cx="5493397" cy="265316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4B4B4"/>
        </a:solidFill>
      </p:bgPr>
    </p:bg>
    <p:spTree>
      <p:nvGrpSpPr>
        <p:cNvPr id="1" name=""/>
        <p:cNvGrpSpPr/>
        <p:nvPr/>
      </p:nvGrpSpPr>
      <p:grpSpPr>
        <a:xfrm>
          <a:off x="0" y="0"/>
          <a:ext cx="0" cy="0"/>
          <a:chOff x="0" y="0"/>
          <a:chExt cx="0" cy="0"/>
        </a:xfrm>
      </p:grpSpPr>
      <p:sp>
        <p:nvSpPr>
          <p:cNvPr id="160" name="Keras Image data generator"/>
          <p:cNvSpPr txBox="1"/>
          <p:nvPr>
            <p:ph type="title"/>
          </p:nvPr>
        </p:nvSpPr>
        <p:spPr>
          <a:xfrm>
            <a:off x="126999" y="254000"/>
            <a:ext cx="8213281" cy="2438400"/>
          </a:xfrm>
          <a:prstGeom prst="rect">
            <a:avLst/>
          </a:prstGeom>
          <a:effectLst>
            <a:outerShdw sx="100000" sy="100000" kx="0" ky="0" algn="b" rotWithShape="0" blurRad="63500" dist="25400" dir="5400000">
              <a:srgbClr val="000000">
                <a:alpha val="50000"/>
              </a:srgbClr>
            </a:outerShdw>
          </a:effectLst>
        </p:spPr>
        <p:txBody>
          <a:bodyPr/>
          <a:lstStyle>
            <a:lvl1pPr>
              <a:defRPr>
                <a:solidFill>
                  <a:srgbClr val="FF1006"/>
                </a:solidFill>
              </a:defRPr>
            </a:lvl1pPr>
          </a:lstStyle>
          <a:p>
            <a:pPr/>
            <a:r>
              <a:t>Keras Image data generator</a:t>
            </a:r>
          </a:p>
        </p:txBody>
      </p:sp>
      <p:sp>
        <p:nvSpPr>
          <p:cNvPr id="161" name="The Keras Image Data Generator is used because it allows the model to create altered images from the original…"/>
          <p:cNvSpPr txBox="1"/>
          <p:nvPr>
            <p:ph type="body" idx="1"/>
          </p:nvPr>
        </p:nvSpPr>
        <p:spPr>
          <a:prstGeom prst="rect">
            <a:avLst/>
          </a:prstGeom>
        </p:spPr>
        <p:txBody>
          <a:bodyPr/>
          <a:lstStyle/>
          <a:p>
            <a:pPr>
              <a:defRPr>
                <a:solidFill>
                  <a:srgbClr val="4749C3"/>
                </a:solidFill>
              </a:defRPr>
            </a:pPr>
            <a:r>
              <a:t>The Keras Image Data Generator is used because it allows the model to create altered images from the original</a:t>
            </a:r>
          </a:p>
          <a:p>
            <a:pPr>
              <a:defRPr>
                <a:solidFill>
                  <a:srgbClr val="4749C3"/>
                </a:solidFill>
              </a:defRPr>
            </a:pPr>
            <a:r>
              <a:t>This method will allow for the model to train on more beers in the future with little preparation </a:t>
            </a:r>
          </a:p>
        </p:txBody>
      </p:sp>
      <p:pic>
        <p:nvPicPr>
          <p:cNvPr id="162" name="Image" descr="Image"/>
          <p:cNvPicPr>
            <a:picLocks noChangeAspect="1"/>
          </p:cNvPicPr>
          <p:nvPr/>
        </p:nvPicPr>
        <p:blipFill>
          <a:blip r:embed="rId2">
            <a:extLst/>
          </a:blip>
          <a:stretch>
            <a:fillRect/>
          </a:stretch>
        </p:blipFill>
        <p:spPr>
          <a:xfrm>
            <a:off x="8488850" y="450661"/>
            <a:ext cx="4294997" cy="285812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Helvetica Neue"/>
        <a:ea typeface="Helvetica Neue"/>
        <a:cs typeface="Helvetica Neue"/>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4005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a:ea typeface="Helvetica"/>
        <a:cs typeface="Helvetica"/>
      </a:majorFont>
      <a:minorFont>
        <a:latin typeface="Helvetica Neue"/>
        <a:ea typeface="Helvetica Neue"/>
        <a:cs typeface="Helvetica Neue"/>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4005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